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28803600" cy="43205400"/>
  <p:notesSz cx="6797675" cy="9926638"/>
  <p:defaultTextStyle>
    <a:defPPr>
      <a:defRPr lang="fr-FR"/>
    </a:defPPr>
    <a:lvl1pPr marL="0" algn="l" defTabSz="392771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1pPr>
    <a:lvl2pPr marL="1963857" algn="l" defTabSz="392771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2pPr>
    <a:lvl3pPr marL="3927714" algn="l" defTabSz="392771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3pPr>
    <a:lvl4pPr marL="5891571" algn="l" defTabSz="392771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4pPr>
    <a:lvl5pPr marL="7855428" algn="l" defTabSz="392771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5pPr>
    <a:lvl6pPr marL="9819284" algn="l" defTabSz="392771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6pPr>
    <a:lvl7pPr marL="11783141" algn="l" defTabSz="392771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7pPr>
    <a:lvl8pPr marL="13746998" algn="l" defTabSz="392771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8pPr>
    <a:lvl9pPr marL="15710855" algn="l" defTabSz="3927714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E5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" d="100"/>
          <a:sy n="11" d="100"/>
        </p:scale>
        <p:origin x="-2142" y="-102"/>
      </p:cViewPr>
      <p:guideLst>
        <p:guide orient="horz" pos="13608"/>
        <p:guide pos="90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60270" y="13421690"/>
            <a:ext cx="24483060" cy="926115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20540" y="24483062"/>
            <a:ext cx="20162520" cy="1104137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63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27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91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55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8192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831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7469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710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C38F-F04B-4875-86FF-E67AF33241E5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D21-B0CB-426C-B9D5-8AB85CBFA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774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C38F-F04B-4875-86FF-E67AF33241E5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D21-B0CB-426C-B9D5-8AB85CBFA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290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5661955" y="2310296"/>
            <a:ext cx="4860610" cy="4914614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080141" y="2310296"/>
            <a:ext cx="14101765" cy="4914614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C38F-F04B-4875-86FF-E67AF33241E5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D21-B0CB-426C-B9D5-8AB85CBFA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576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C38F-F04B-4875-86FF-E67AF33241E5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D21-B0CB-426C-B9D5-8AB85CBFA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4374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75287" y="27763469"/>
            <a:ext cx="24483060" cy="8581074"/>
          </a:xfrm>
        </p:spPr>
        <p:txBody>
          <a:bodyPr anchor="t"/>
          <a:lstStyle>
            <a:lvl1pPr algn="l">
              <a:defRPr sz="172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75287" y="18312299"/>
            <a:ext cx="24483060" cy="9451175"/>
          </a:xfrm>
        </p:spPr>
        <p:txBody>
          <a:bodyPr anchor="b"/>
          <a:lstStyle>
            <a:lvl1pPr marL="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 marL="1963857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27714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3pPr>
            <a:lvl4pPr marL="5891571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55428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819284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783141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746998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710855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C38F-F04B-4875-86FF-E67AF33241E5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D21-B0CB-426C-B9D5-8AB85CBFA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5955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40180" y="10081269"/>
            <a:ext cx="12721590" cy="28513566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641830" y="10081269"/>
            <a:ext cx="12721590" cy="28513566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C38F-F04B-4875-86FF-E67AF33241E5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D21-B0CB-426C-B9D5-8AB85CBFA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1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40182" y="9671212"/>
            <a:ext cx="12726592" cy="4030502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63857" indent="0">
              <a:buNone/>
              <a:defRPr sz="8600" b="1"/>
            </a:lvl2pPr>
            <a:lvl3pPr marL="3927714" indent="0">
              <a:buNone/>
              <a:defRPr sz="7700" b="1"/>
            </a:lvl3pPr>
            <a:lvl4pPr marL="5891571" indent="0">
              <a:buNone/>
              <a:defRPr sz="6900" b="1"/>
            </a:lvl4pPr>
            <a:lvl5pPr marL="7855428" indent="0">
              <a:buNone/>
              <a:defRPr sz="6900" b="1"/>
            </a:lvl5pPr>
            <a:lvl6pPr marL="9819284" indent="0">
              <a:buNone/>
              <a:defRPr sz="6900" b="1"/>
            </a:lvl6pPr>
            <a:lvl7pPr marL="11783141" indent="0">
              <a:buNone/>
              <a:defRPr sz="6900" b="1"/>
            </a:lvl7pPr>
            <a:lvl8pPr marL="13746998" indent="0">
              <a:buNone/>
              <a:defRPr sz="6900" b="1"/>
            </a:lvl8pPr>
            <a:lvl9pPr marL="15710855" indent="0">
              <a:buNone/>
              <a:defRPr sz="6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40182" y="13701712"/>
            <a:ext cx="12726592" cy="24893114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4631836" y="9671212"/>
            <a:ext cx="12731590" cy="4030502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63857" indent="0">
              <a:buNone/>
              <a:defRPr sz="8600" b="1"/>
            </a:lvl2pPr>
            <a:lvl3pPr marL="3927714" indent="0">
              <a:buNone/>
              <a:defRPr sz="7700" b="1"/>
            </a:lvl3pPr>
            <a:lvl4pPr marL="5891571" indent="0">
              <a:buNone/>
              <a:defRPr sz="6900" b="1"/>
            </a:lvl4pPr>
            <a:lvl5pPr marL="7855428" indent="0">
              <a:buNone/>
              <a:defRPr sz="6900" b="1"/>
            </a:lvl5pPr>
            <a:lvl6pPr marL="9819284" indent="0">
              <a:buNone/>
              <a:defRPr sz="6900" b="1"/>
            </a:lvl6pPr>
            <a:lvl7pPr marL="11783141" indent="0">
              <a:buNone/>
              <a:defRPr sz="6900" b="1"/>
            </a:lvl7pPr>
            <a:lvl8pPr marL="13746998" indent="0">
              <a:buNone/>
              <a:defRPr sz="6900" b="1"/>
            </a:lvl8pPr>
            <a:lvl9pPr marL="15710855" indent="0">
              <a:buNone/>
              <a:defRPr sz="69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4631836" y="13701712"/>
            <a:ext cx="12731590" cy="24893114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C38F-F04B-4875-86FF-E67AF33241E5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D21-B0CB-426C-B9D5-8AB85CBFA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654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C38F-F04B-4875-86FF-E67AF33241E5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D21-B0CB-426C-B9D5-8AB85CBFA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8035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C38F-F04B-4875-86FF-E67AF33241E5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D21-B0CB-426C-B9D5-8AB85CBFA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0269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40186" y="1720219"/>
            <a:ext cx="9476187" cy="7320916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261412" y="1720219"/>
            <a:ext cx="16102015" cy="36874614"/>
          </a:xfrm>
        </p:spPr>
        <p:txBody>
          <a:bodyPr/>
          <a:lstStyle>
            <a:lvl1pPr>
              <a:defRPr sz="13700"/>
            </a:lvl1pPr>
            <a:lvl2pPr>
              <a:defRPr sz="12000"/>
            </a:lvl2pPr>
            <a:lvl3pPr>
              <a:defRPr sz="10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40186" y="9041134"/>
            <a:ext cx="9476187" cy="29553697"/>
          </a:xfrm>
        </p:spPr>
        <p:txBody>
          <a:bodyPr/>
          <a:lstStyle>
            <a:lvl1pPr marL="0" indent="0">
              <a:buNone/>
              <a:defRPr sz="6000"/>
            </a:lvl1pPr>
            <a:lvl2pPr marL="1963857" indent="0">
              <a:buNone/>
              <a:defRPr sz="5200"/>
            </a:lvl2pPr>
            <a:lvl3pPr marL="3927714" indent="0">
              <a:buNone/>
              <a:defRPr sz="4300"/>
            </a:lvl3pPr>
            <a:lvl4pPr marL="5891571" indent="0">
              <a:buNone/>
              <a:defRPr sz="3900"/>
            </a:lvl4pPr>
            <a:lvl5pPr marL="7855428" indent="0">
              <a:buNone/>
              <a:defRPr sz="3900"/>
            </a:lvl5pPr>
            <a:lvl6pPr marL="9819284" indent="0">
              <a:buNone/>
              <a:defRPr sz="3900"/>
            </a:lvl6pPr>
            <a:lvl7pPr marL="11783141" indent="0">
              <a:buNone/>
              <a:defRPr sz="3900"/>
            </a:lvl7pPr>
            <a:lvl8pPr marL="13746998" indent="0">
              <a:buNone/>
              <a:defRPr sz="3900"/>
            </a:lvl8pPr>
            <a:lvl9pPr marL="15710855" indent="0">
              <a:buNone/>
              <a:defRPr sz="3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C38F-F04B-4875-86FF-E67AF33241E5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D21-B0CB-426C-B9D5-8AB85CBFA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7694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45707" y="30243785"/>
            <a:ext cx="17282160" cy="3570451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645707" y="3860481"/>
            <a:ext cx="17282160" cy="25923240"/>
          </a:xfrm>
        </p:spPr>
        <p:txBody>
          <a:bodyPr/>
          <a:lstStyle>
            <a:lvl1pPr marL="0" indent="0">
              <a:buNone/>
              <a:defRPr sz="13700"/>
            </a:lvl1pPr>
            <a:lvl2pPr marL="1963857" indent="0">
              <a:buNone/>
              <a:defRPr sz="12000"/>
            </a:lvl2pPr>
            <a:lvl3pPr marL="3927714" indent="0">
              <a:buNone/>
              <a:defRPr sz="10300"/>
            </a:lvl3pPr>
            <a:lvl4pPr marL="5891571" indent="0">
              <a:buNone/>
              <a:defRPr sz="8600"/>
            </a:lvl4pPr>
            <a:lvl5pPr marL="7855428" indent="0">
              <a:buNone/>
              <a:defRPr sz="8600"/>
            </a:lvl5pPr>
            <a:lvl6pPr marL="9819284" indent="0">
              <a:buNone/>
              <a:defRPr sz="8600"/>
            </a:lvl6pPr>
            <a:lvl7pPr marL="11783141" indent="0">
              <a:buNone/>
              <a:defRPr sz="8600"/>
            </a:lvl7pPr>
            <a:lvl8pPr marL="13746998" indent="0">
              <a:buNone/>
              <a:defRPr sz="8600"/>
            </a:lvl8pPr>
            <a:lvl9pPr marL="15710855" indent="0">
              <a:buNone/>
              <a:defRPr sz="86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645707" y="33814236"/>
            <a:ext cx="17282160" cy="5070629"/>
          </a:xfrm>
        </p:spPr>
        <p:txBody>
          <a:bodyPr/>
          <a:lstStyle>
            <a:lvl1pPr marL="0" indent="0">
              <a:buNone/>
              <a:defRPr sz="6000"/>
            </a:lvl1pPr>
            <a:lvl2pPr marL="1963857" indent="0">
              <a:buNone/>
              <a:defRPr sz="5200"/>
            </a:lvl2pPr>
            <a:lvl3pPr marL="3927714" indent="0">
              <a:buNone/>
              <a:defRPr sz="4300"/>
            </a:lvl3pPr>
            <a:lvl4pPr marL="5891571" indent="0">
              <a:buNone/>
              <a:defRPr sz="3900"/>
            </a:lvl4pPr>
            <a:lvl5pPr marL="7855428" indent="0">
              <a:buNone/>
              <a:defRPr sz="3900"/>
            </a:lvl5pPr>
            <a:lvl6pPr marL="9819284" indent="0">
              <a:buNone/>
              <a:defRPr sz="3900"/>
            </a:lvl6pPr>
            <a:lvl7pPr marL="11783141" indent="0">
              <a:buNone/>
              <a:defRPr sz="3900"/>
            </a:lvl7pPr>
            <a:lvl8pPr marL="13746998" indent="0">
              <a:buNone/>
              <a:defRPr sz="3900"/>
            </a:lvl8pPr>
            <a:lvl9pPr marL="15710855" indent="0">
              <a:buNone/>
              <a:defRPr sz="3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3C38F-F04B-4875-86FF-E67AF33241E5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2AD21-B0CB-426C-B9D5-8AB85CBFA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384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440180" y="1730218"/>
            <a:ext cx="25923240" cy="7200900"/>
          </a:xfrm>
          <a:prstGeom prst="rect">
            <a:avLst/>
          </a:prstGeom>
        </p:spPr>
        <p:txBody>
          <a:bodyPr vert="horz" lIns="392771" tIns="196386" rIns="392771" bIns="196386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40180" y="10081269"/>
            <a:ext cx="25923240" cy="28513566"/>
          </a:xfrm>
          <a:prstGeom prst="rect">
            <a:avLst/>
          </a:prstGeom>
        </p:spPr>
        <p:txBody>
          <a:bodyPr vert="horz" lIns="392771" tIns="196386" rIns="392771" bIns="196386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440180" y="40045012"/>
            <a:ext cx="6720840" cy="2300284"/>
          </a:xfrm>
          <a:prstGeom prst="rect">
            <a:avLst/>
          </a:prstGeom>
        </p:spPr>
        <p:txBody>
          <a:bodyPr vert="horz" lIns="392771" tIns="196386" rIns="392771" bIns="196386" rtlCol="0" anchor="ctr"/>
          <a:lstStyle>
            <a:lvl1pPr algn="l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3C38F-F04B-4875-86FF-E67AF33241E5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9841230" y="40045012"/>
            <a:ext cx="9121140" cy="2300284"/>
          </a:xfrm>
          <a:prstGeom prst="rect">
            <a:avLst/>
          </a:prstGeom>
        </p:spPr>
        <p:txBody>
          <a:bodyPr vert="horz" lIns="392771" tIns="196386" rIns="392771" bIns="196386" rtlCol="0" anchor="ctr"/>
          <a:lstStyle>
            <a:lvl1pPr algn="ctr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0642580" y="40045012"/>
            <a:ext cx="6720840" cy="2300284"/>
          </a:xfrm>
          <a:prstGeom prst="rect">
            <a:avLst/>
          </a:prstGeom>
        </p:spPr>
        <p:txBody>
          <a:bodyPr vert="horz" lIns="392771" tIns="196386" rIns="392771" bIns="196386" rtlCol="0" anchor="ctr"/>
          <a:lstStyle>
            <a:lvl1pPr algn="r">
              <a:defRPr sz="5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2AD21-B0CB-426C-B9D5-8AB85CBFA9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652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27714" rtl="0" eaLnBrk="1" latinLnBrk="0" hangingPunct="1">
        <a:spcBef>
          <a:spcPct val="0"/>
        </a:spcBef>
        <a:buNone/>
        <a:defRPr sz="18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72893" indent="-1472893" algn="l" defTabSz="3927714" rtl="0" eaLnBrk="1" latinLnBrk="0" hangingPunct="1">
        <a:spcBef>
          <a:spcPct val="20000"/>
        </a:spcBef>
        <a:buFont typeface="Arial" panose="020B0604020202020204" pitchFamily="34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191267" indent="-1227411" algn="l" defTabSz="3927714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0" kern="1200">
          <a:solidFill>
            <a:schemeClr val="tx1"/>
          </a:solidFill>
          <a:latin typeface="+mn-lt"/>
          <a:ea typeface="+mn-ea"/>
          <a:cs typeface="+mn-cs"/>
        </a:defRPr>
      </a:lvl2pPr>
      <a:lvl3pPr marL="4909642" indent="-981928" algn="l" defTabSz="3927714" rtl="0" eaLnBrk="1" latinLnBrk="0" hangingPunct="1">
        <a:spcBef>
          <a:spcPct val="20000"/>
        </a:spcBef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3pPr>
      <a:lvl4pPr marL="6873499" indent="-981928" algn="l" defTabSz="3927714" rtl="0" eaLnBrk="1" latinLnBrk="0" hangingPunct="1">
        <a:spcBef>
          <a:spcPct val="20000"/>
        </a:spcBef>
        <a:buFont typeface="Arial" panose="020B0604020202020204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837356" indent="-981928" algn="l" defTabSz="3927714" rtl="0" eaLnBrk="1" latinLnBrk="0" hangingPunct="1">
        <a:spcBef>
          <a:spcPct val="20000"/>
        </a:spcBef>
        <a:buFont typeface="Arial" panose="020B0604020202020204" pitchFamily="34" charset="0"/>
        <a:buChar char="»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213" indent="-981928" algn="l" defTabSz="3927714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65070" indent="-981928" algn="l" defTabSz="3927714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728927" indent="-981928" algn="l" defTabSz="3927714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2783" indent="-981928" algn="l" defTabSz="3927714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92771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63857" algn="l" defTabSz="392771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27714" algn="l" defTabSz="392771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891571" algn="l" defTabSz="392771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55428" algn="l" defTabSz="392771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819284" algn="l" defTabSz="392771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783141" algn="l" defTabSz="392771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746998" algn="l" defTabSz="392771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710855" algn="l" defTabSz="3927714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2.png"/><Relationship Id="rId7" Type="http://schemas.openxmlformats.org/officeDocument/2006/relationships/hyperlink" Target="mailto:nicourt@ivry.inra.f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caroline.chylinski@tours.inra.fr" TargetMode="External"/><Relationship Id="rId5" Type="http://schemas.openxmlformats.org/officeDocument/2006/relationships/hyperlink" Target="mailto:jacques.cabaret@tours.inra.fr" TargetMode="External"/><Relationship Id="rId10" Type="http://schemas.openxmlformats.org/officeDocument/2006/relationships/hyperlink" Target="http://sopha.univ-paris1.fr/sopha/presentation.php?fichier=congres_passes#c2012" TargetMode="External"/><Relationship Id="rId4" Type="http://schemas.microsoft.com/office/2007/relationships/hdphoto" Target="../media/hdphoto1.wdp"/><Relationship Id="rId9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" y="0"/>
            <a:ext cx="28803600" cy="14693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15013" y="-67831"/>
            <a:ext cx="28803600" cy="74697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2771" tIns="196386" rIns="392771" bIns="196386" spcCol="0" rtlCol="0" anchor="ctr"/>
          <a:lstStyle/>
          <a:p>
            <a:pPr algn="ctr"/>
            <a:endParaRPr lang="fr-FR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751061"/>
            <a:ext cx="28803600" cy="29454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466460" y="1172135"/>
            <a:ext cx="27774516" cy="504135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72704" tIns="36352" rIns="72704" bIns="36352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fr-FR" sz="6400" b="1" dirty="0"/>
              <a:t>La mortalité des </a:t>
            </a:r>
            <a:r>
              <a:rPr lang="fr-FR" sz="6400" b="1" dirty="0"/>
              <a:t>agneaux</a:t>
            </a:r>
            <a:r>
              <a:rPr lang="fr-FR" sz="6400" b="1" dirty="0"/>
              <a:t> : entre déni et impuissance des éleveurs ?</a:t>
            </a:r>
          </a:p>
          <a:p>
            <a:pPr algn="ctr">
              <a:lnSpc>
                <a:spcPct val="200000"/>
              </a:lnSpc>
            </a:pPr>
            <a:r>
              <a:rPr lang="fr-FR" sz="4300" b="1" cap="all" dirty="0"/>
              <a:t>Cabaret </a:t>
            </a:r>
            <a:r>
              <a:rPr lang="fr-FR" sz="4300" b="1" dirty="0"/>
              <a:t>Jacques</a:t>
            </a:r>
            <a:r>
              <a:rPr lang="fr-FR" sz="4300" baseline="30000" dirty="0"/>
              <a:t>1</a:t>
            </a:r>
            <a:r>
              <a:rPr lang="fr-FR" sz="4300" dirty="0"/>
              <a:t>, </a:t>
            </a:r>
            <a:r>
              <a:rPr lang="fr-FR" sz="4300" cap="all" dirty="0" err="1"/>
              <a:t>Chylinski</a:t>
            </a:r>
            <a:r>
              <a:rPr lang="fr-FR" sz="4300" cap="all" dirty="0"/>
              <a:t> </a:t>
            </a:r>
            <a:r>
              <a:rPr lang="fr-FR" sz="4300" dirty="0"/>
              <a:t>Caroline</a:t>
            </a:r>
            <a:r>
              <a:rPr lang="fr-FR" sz="4300" baseline="30000" dirty="0"/>
              <a:t>1</a:t>
            </a:r>
            <a:r>
              <a:rPr lang="fr-FR" sz="4300" dirty="0"/>
              <a:t>, </a:t>
            </a:r>
            <a:r>
              <a:rPr lang="fr-FR" sz="4300" cap="all" dirty="0"/>
              <a:t>Laignel </a:t>
            </a:r>
            <a:r>
              <a:rPr lang="fr-FR" sz="4300" dirty="0"/>
              <a:t>Gabriel</a:t>
            </a:r>
            <a:r>
              <a:rPr lang="fr-FR" sz="4300" baseline="30000" dirty="0"/>
              <a:t>2</a:t>
            </a:r>
            <a:r>
              <a:rPr lang="fr-FR" sz="4300" dirty="0"/>
              <a:t>, </a:t>
            </a:r>
            <a:r>
              <a:rPr lang="fr-FR" sz="4300" cap="all" dirty="0" err="1"/>
              <a:t>Nicourt</a:t>
            </a:r>
            <a:r>
              <a:rPr lang="fr-FR" sz="4300" cap="all" dirty="0"/>
              <a:t> </a:t>
            </a:r>
            <a:r>
              <a:rPr lang="fr-FR" sz="4300" dirty="0"/>
              <a:t>Christian</a:t>
            </a:r>
            <a:r>
              <a:rPr lang="fr-FR" sz="4300" baseline="30000" dirty="0"/>
              <a:t>3</a:t>
            </a:r>
            <a:r>
              <a:rPr lang="fr-FR" sz="4300" dirty="0"/>
              <a:t>, </a:t>
            </a:r>
            <a:r>
              <a:rPr lang="fr-FR" sz="4300" cap="all" dirty="0"/>
              <a:t>Benoit </a:t>
            </a:r>
            <a:r>
              <a:rPr lang="fr-FR" sz="4300" dirty="0"/>
              <a:t>Marc</a:t>
            </a:r>
            <a:r>
              <a:rPr lang="fr-FR" sz="4300" baseline="30000" dirty="0"/>
              <a:t>2</a:t>
            </a:r>
          </a:p>
          <a:p>
            <a:pPr algn="ctr">
              <a:lnSpc>
                <a:spcPct val="200000"/>
              </a:lnSpc>
            </a:pPr>
            <a:r>
              <a:rPr lang="fr-FR" sz="2600" baseline="30000" dirty="0"/>
              <a:t>1 </a:t>
            </a:r>
            <a:r>
              <a:rPr lang="fr-FR" sz="2600" dirty="0"/>
              <a:t>INRA et Université de Tours, UMR 1282, ISP 213, 37380 </a:t>
            </a:r>
            <a:r>
              <a:rPr lang="fr-FR" sz="2600" dirty="0" err="1"/>
              <a:t>Nouzilly</a:t>
            </a:r>
            <a:r>
              <a:rPr lang="fr-FR" sz="2600" dirty="0"/>
              <a:t> ; </a:t>
            </a:r>
            <a:r>
              <a:rPr lang="fr-FR" sz="2600" baseline="30000" dirty="0"/>
              <a:t>2 </a:t>
            </a:r>
            <a:r>
              <a:rPr lang="fr-FR" sz="2600" dirty="0"/>
              <a:t>INRA, LEE, </a:t>
            </a:r>
            <a:r>
              <a:rPr lang="fr-FR" sz="2600" dirty="0" err="1"/>
              <a:t>Theix</a:t>
            </a:r>
            <a:r>
              <a:rPr lang="fr-FR" sz="2600" dirty="0"/>
              <a:t> 63122 Saint Genès </a:t>
            </a:r>
            <a:r>
              <a:rPr lang="fr-FR" sz="2600" dirty="0" err="1"/>
              <a:t>Champanelle</a:t>
            </a:r>
            <a:r>
              <a:rPr lang="fr-FR" sz="2600" dirty="0"/>
              <a:t> ; </a:t>
            </a:r>
            <a:r>
              <a:rPr lang="fr-FR" sz="2600" baseline="30000" dirty="0"/>
              <a:t>3 </a:t>
            </a:r>
            <a:r>
              <a:rPr lang="fr-FR" sz="2600" dirty="0"/>
              <a:t>INRA, UR 1216 </a:t>
            </a:r>
            <a:r>
              <a:rPr lang="fr-FR" sz="2600" dirty="0" err="1"/>
              <a:t>RiTME</a:t>
            </a:r>
            <a:r>
              <a:rPr lang="fr-FR" sz="2600" dirty="0"/>
              <a:t>, 94205 </a:t>
            </a:r>
            <a:r>
              <a:rPr lang="fr-FR" sz="2600" dirty="0"/>
              <a:t>Ivry</a:t>
            </a:r>
          </a:p>
          <a:p>
            <a:pPr algn="ctr">
              <a:lnSpc>
                <a:spcPct val="200000"/>
              </a:lnSpc>
            </a:pPr>
            <a:r>
              <a:rPr lang="fr-FR" sz="2600" dirty="0"/>
              <a:t>Contacts </a:t>
            </a:r>
            <a:r>
              <a:rPr lang="fr-FR" sz="2600" dirty="0"/>
              <a:t>: </a:t>
            </a:r>
            <a:r>
              <a:rPr lang="fr-FR" sz="2600" u="sng" dirty="0">
                <a:hlinkClick r:id="rId5"/>
              </a:rPr>
              <a:t>jacques.cabaret@tours.inra.fr</a:t>
            </a:r>
            <a:r>
              <a:rPr lang="fr-FR" sz="2600" dirty="0"/>
              <a:t> – 02 47 42 77 68 ; </a:t>
            </a:r>
            <a:r>
              <a:rPr lang="fr-FR" sz="2600" u="sng" dirty="0">
                <a:hlinkClick r:id="rId6"/>
              </a:rPr>
              <a:t>caroline.chylinski@tours.inra.fr</a:t>
            </a:r>
            <a:r>
              <a:rPr lang="fr-FR" sz="2600" dirty="0"/>
              <a:t> ; </a:t>
            </a:r>
            <a:r>
              <a:rPr lang="pt-BR" sz="2600" dirty="0"/>
              <a:t>laignel@clermont.inra.fr ; </a:t>
            </a:r>
            <a:r>
              <a:rPr lang="fr-FR" sz="2600" u="sng" dirty="0">
                <a:hlinkClick r:id="rId7"/>
              </a:rPr>
              <a:t>nicourt@ivry.inra.fr</a:t>
            </a:r>
            <a:r>
              <a:rPr lang="fr-FR" sz="2600" dirty="0"/>
              <a:t> ; </a:t>
            </a:r>
            <a:r>
              <a:rPr lang="pt-BR" sz="2600" dirty="0"/>
              <a:t>marc.benoit@clermont.inra.fr  </a:t>
            </a:r>
            <a:endParaRPr lang="fr-FR" sz="2600" dirty="0"/>
          </a:p>
        </p:txBody>
      </p:sp>
      <p:sp>
        <p:nvSpPr>
          <p:cNvPr id="5" name="ZoneTexte 4"/>
          <p:cNvSpPr txBox="1"/>
          <p:nvPr/>
        </p:nvSpPr>
        <p:spPr>
          <a:xfrm>
            <a:off x="576272" y="8295620"/>
            <a:ext cx="8517520" cy="17156321"/>
          </a:xfrm>
          <a:prstGeom prst="rect">
            <a:avLst/>
          </a:prstGeom>
          <a:noFill/>
        </p:spPr>
        <p:txBody>
          <a:bodyPr wrap="square" lIns="72704" tIns="36352" rIns="72704" bIns="36352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3400" b="1" dirty="0"/>
              <a:t>Contexte </a:t>
            </a:r>
            <a:endParaRPr lang="fr-FR" sz="3400" b="1" i="1" dirty="0"/>
          </a:p>
          <a:p>
            <a:pPr>
              <a:lnSpc>
                <a:spcPct val="150000"/>
              </a:lnSpc>
            </a:pPr>
            <a:r>
              <a:rPr lang="fr-FR" sz="3000" dirty="0"/>
              <a:t>Le contrat d’élevage implique que l’animal soit entretenu au mieux. Les mortalités excessives constituent donc une difficulté pour l’adéquation avec les valeurs de bien-être de l'AB ; elles sont aussi causes de pertes économiques. </a:t>
            </a:r>
            <a:endParaRPr lang="fr-FR" sz="3000" dirty="0"/>
          </a:p>
          <a:p>
            <a:pPr>
              <a:lnSpc>
                <a:spcPct val="150000"/>
              </a:lnSpc>
            </a:pPr>
            <a:endParaRPr lang="fr-FR" sz="3400" dirty="0"/>
          </a:p>
          <a:p>
            <a:pPr>
              <a:lnSpc>
                <a:spcPct val="150000"/>
              </a:lnSpc>
            </a:pPr>
            <a:r>
              <a:rPr lang="fr-FR" sz="3400" b="1" dirty="0"/>
              <a:t>Objectifs et enjeux du travail de recherche </a:t>
            </a:r>
            <a:endParaRPr lang="fr-FR" sz="3400" i="1" dirty="0"/>
          </a:p>
          <a:p>
            <a:pPr>
              <a:lnSpc>
                <a:spcPct val="150000"/>
              </a:lnSpc>
            </a:pPr>
            <a:r>
              <a:rPr lang="fr-FR" sz="3000" dirty="0"/>
              <a:t>L’objectif de l’étude est de comprendre pourquoi les éleveurs présentent un faible ressenti au sujet des mortalités alors que les techniciens de l’élevage en font une </a:t>
            </a:r>
            <a:r>
              <a:rPr lang="fr-FR" sz="3000" dirty="0" err="1"/>
              <a:t>préoccupatio</a:t>
            </a:r>
            <a:r>
              <a:rPr lang="fr-FR" sz="3000" dirty="0"/>
              <a:t> </a:t>
            </a:r>
            <a:r>
              <a:rPr lang="fr-FR" sz="3000" dirty="0"/>
              <a:t>majeure. </a:t>
            </a:r>
            <a:endParaRPr lang="fr-FR" sz="3000" dirty="0"/>
          </a:p>
          <a:p>
            <a:pPr>
              <a:lnSpc>
                <a:spcPct val="150000"/>
              </a:lnSpc>
            </a:pPr>
            <a:endParaRPr lang="fr-FR" sz="3000" dirty="0"/>
          </a:p>
          <a:p>
            <a:pPr>
              <a:lnSpc>
                <a:spcPct val="150000"/>
              </a:lnSpc>
            </a:pPr>
            <a:r>
              <a:rPr lang="fr-FR" sz="3400" b="1" dirty="0"/>
              <a:t>Démarche scientifique </a:t>
            </a:r>
            <a:endParaRPr lang="fr-FR" sz="3400" b="1" i="1" dirty="0"/>
          </a:p>
          <a:p>
            <a:pPr>
              <a:lnSpc>
                <a:spcPct val="150000"/>
              </a:lnSpc>
            </a:pPr>
            <a:r>
              <a:rPr lang="fr-FR" sz="3000" dirty="0"/>
              <a:t>Hypothèses : </a:t>
            </a:r>
          </a:p>
          <a:p>
            <a:pPr marL="454389" indent="-454389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3000" dirty="0"/>
              <a:t>Mortalités pas aussi pénalisantes économiquement ? </a:t>
            </a:r>
            <a:endParaRPr lang="fr-FR" sz="3000" dirty="0"/>
          </a:p>
          <a:p>
            <a:pPr marL="454389" indent="-454389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3000" dirty="0"/>
              <a:t>Un </a:t>
            </a:r>
            <a:r>
              <a:rPr lang="fr-FR" sz="3000" dirty="0"/>
              <a:t>jugement sur la qualité des mauvais </a:t>
            </a:r>
            <a:r>
              <a:rPr lang="fr-FR" sz="3000" dirty="0"/>
              <a:t>élevages</a:t>
            </a:r>
          </a:p>
          <a:p>
            <a:pPr marL="454389" indent="-454389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3000" dirty="0"/>
              <a:t>Imprévisibles </a:t>
            </a:r>
            <a:r>
              <a:rPr lang="fr-FR" sz="3000" dirty="0"/>
              <a:t>pour leur apparition pour leur intensité : nul n’y peut rien </a:t>
            </a:r>
            <a:endParaRPr lang="fr-FR" sz="3000" dirty="0"/>
          </a:p>
          <a:p>
            <a:pPr marL="454389" indent="-454389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3000" dirty="0"/>
              <a:t>Développement </a:t>
            </a:r>
            <a:r>
              <a:rPr lang="fr-FR" sz="3000" dirty="0"/>
              <a:t>de méthodologies nouvelles pour étudier les entretiens des éleveurs et la cyclicité des mortalités.</a:t>
            </a:r>
          </a:p>
          <a:p>
            <a:endParaRPr lang="fr-FR" sz="3000" dirty="0"/>
          </a:p>
        </p:txBody>
      </p:sp>
      <p:sp>
        <p:nvSpPr>
          <p:cNvPr id="6" name="ZoneTexte 5"/>
          <p:cNvSpPr txBox="1"/>
          <p:nvPr/>
        </p:nvSpPr>
        <p:spPr>
          <a:xfrm>
            <a:off x="10245910" y="8295627"/>
            <a:ext cx="8764405" cy="14974954"/>
          </a:xfrm>
          <a:prstGeom prst="rect">
            <a:avLst/>
          </a:prstGeom>
          <a:noFill/>
        </p:spPr>
        <p:txBody>
          <a:bodyPr wrap="square" lIns="72704" tIns="36352" rIns="72704" bIns="36352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3400" b="1" dirty="0"/>
              <a:t>Acquis scientifiques </a:t>
            </a:r>
            <a:endParaRPr lang="fr-FR" sz="3400" b="1" i="1" dirty="0"/>
          </a:p>
          <a:p>
            <a:pPr marL="454389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Coût important des mortalités des agneaux : revenu 22 500 à 17 000 € lorsque les mortalités passent de 3 à 18% </a:t>
            </a:r>
            <a:endParaRPr lang="fr-FR" sz="3000" dirty="0"/>
          </a:p>
          <a:p>
            <a:pPr marL="2417339" lvl="1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Simulation </a:t>
            </a:r>
            <a:r>
              <a:rPr lang="fr-FR" sz="3000" dirty="0"/>
              <a:t>avec le logiciel </a:t>
            </a:r>
            <a:r>
              <a:rPr lang="fr-FR" sz="3000" dirty="0" err="1"/>
              <a:t>Ostral</a:t>
            </a:r>
            <a:endParaRPr lang="fr-FR" sz="3000" dirty="0"/>
          </a:p>
          <a:p>
            <a:pPr marL="454389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L’aspect </a:t>
            </a:r>
            <a:r>
              <a:rPr lang="fr-FR" sz="3000" dirty="0"/>
              <a:t>déni (les mortalités sont indicatrices d’une mauvaise qualité de l’élevage) peut réaliste </a:t>
            </a:r>
            <a:endParaRPr lang="fr-FR" sz="3000" dirty="0"/>
          </a:p>
          <a:p>
            <a:pPr marL="2417339" lvl="1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A</a:t>
            </a:r>
            <a:r>
              <a:rPr lang="fr-FR" sz="3000" dirty="0"/>
              <a:t>nalyse </a:t>
            </a:r>
            <a:r>
              <a:rPr lang="fr-FR" sz="3000" dirty="0"/>
              <a:t>avec le logiciel Tropes </a:t>
            </a:r>
            <a:endParaRPr lang="fr-FR" sz="3000" dirty="0"/>
          </a:p>
          <a:p>
            <a:pPr marL="454389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Les </a:t>
            </a:r>
            <a:r>
              <a:rPr lang="fr-FR" sz="3000" dirty="0"/>
              <a:t>éleveurs attribuent ces fortes mortalités à la </a:t>
            </a:r>
            <a:r>
              <a:rPr lang="fr-FR" sz="3000" dirty="0"/>
              <a:t>;</a:t>
            </a:r>
          </a:p>
          <a:p>
            <a:pPr marL="2417339" lvl="1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charge </a:t>
            </a:r>
            <a:r>
              <a:rPr lang="fr-FR" sz="3000" dirty="0"/>
              <a:t>de </a:t>
            </a:r>
            <a:r>
              <a:rPr lang="fr-FR" sz="3000" dirty="0"/>
              <a:t>travail</a:t>
            </a:r>
          </a:p>
          <a:p>
            <a:pPr marL="2417339" lvl="1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capacité </a:t>
            </a:r>
            <a:r>
              <a:rPr lang="fr-FR" sz="3000" dirty="0"/>
              <a:t>de </a:t>
            </a:r>
            <a:r>
              <a:rPr lang="fr-FR" sz="3000" dirty="0"/>
              <a:t>l’éleveur</a:t>
            </a:r>
          </a:p>
          <a:p>
            <a:pPr marL="2417339" lvl="1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aide </a:t>
            </a:r>
            <a:r>
              <a:rPr lang="fr-FR" sz="3000" dirty="0"/>
              <a:t>réduite du vétérinaire en </a:t>
            </a:r>
            <a:r>
              <a:rPr lang="fr-FR" sz="3000" dirty="0"/>
              <a:t>AB</a:t>
            </a:r>
          </a:p>
          <a:p>
            <a:pPr marL="2417339" lvl="1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alimentation déficiente</a:t>
            </a:r>
          </a:p>
          <a:p>
            <a:pPr marL="2417339" lvl="1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utilisation </a:t>
            </a:r>
            <a:r>
              <a:rPr lang="fr-FR" sz="3000" dirty="0"/>
              <a:t>importante de </a:t>
            </a:r>
            <a:r>
              <a:rPr lang="fr-FR" sz="3000" dirty="0"/>
              <a:t>l’herbe</a:t>
            </a:r>
          </a:p>
          <a:p>
            <a:pPr marL="2417339" lvl="1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infestation </a:t>
            </a:r>
            <a:r>
              <a:rPr lang="fr-FR" sz="3000" dirty="0"/>
              <a:t>par les </a:t>
            </a:r>
            <a:r>
              <a:rPr lang="fr-FR" sz="3000" dirty="0"/>
              <a:t>strongles</a:t>
            </a:r>
          </a:p>
          <a:p>
            <a:pPr marL="2417339" lvl="1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variations </a:t>
            </a:r>
            <a:r>
              <a:rPr lang="fr-FR" sz="3000" dirty="0"/>
              <a:t>annuelles de </a:t>
            </a:r>
            <a:r>
              <a:rPr lang="fr-FR" sz="3000" dirty="0"/>
              <a:t>climatologie</a:t>
            </a:r>
          </a:p>
          <a:p>
            <a:pPr marL="454389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Des </a:t>
            </a:r>
            <a:r>
              <a:rPr lang="fr-FR" sz="3000" dirty="0"/>
              <a:t>pics de mortalité tous les 5 à 6 </a:t>
            </a:r>
            <a:r>
              <a:rPr lang="fr-FR" sz="3000" dirty="0"/>
              <a:t>ans</a:t>
            </a:r>
          </a:p>
          <a:p>
            <a:pPr marL="454389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Fluctuations </a:t>
            </a:r>
            <a:r>
              <a:rPr lang="fr-FR" sz="3000" dirty="0"/>
              <a:t>plus douces en AB qu’en conventionnel </a:t>
            </a:r>
            <a:endParaRPr lang="fr-FR" sz="3000" dirty="0"/>
          </a:p>
          <a:p>
            <a:pPr marL="2417339" lvl="1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Logiciel </a:t>
            </a:r>
            <a:r>
              <a:rPr lang="fr-FR" sz="3000" dirty="0" err="1"/>
              <a:t>Zeitun</a:t>
            </a:r>
            <a:r>
              <a:rPr lang="fr-FR" sz="3000" dirty="0"/>
              <a:t>, avec introduction au hasard des années fermes, selon une nouvelle méthodologie </a:t>
            </a:r>
          </a:p>
        </p:txBody>
      </p:sp>
      <p:pic>
        <p:nvPicPr>
          <p:cNvPr id="7" name="Image 6" descr="C:\Users\jcabaret\Documents\mortiagribio3\bio150.jpg"/>
          <p:cNvPicPr/>
          <p:nvPr/>
        </p:nvPicPr>
        <p:blipFill>
          <a:blip r:embed="rId8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8863" y="24664842"/>
            <a:ext cx="7134284" cy="596981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ZoneTexte 7"/>
          <p:cNvSpPr txBox="1"/>
          <p:nvPr/>
        </p:nvSpPr>
        <p:spPr>
          <a:xfrm>
            <a:off x="10904277" y="30612330"/>
            <a:ext cx="7571126" cy="673578"/>
          </a:xfrm>
          <a:prstGeom prst="rect">
            <a:avLst/>
          </a:prstGeom>
          <a:noFill/>
        </p:spPr>
        <p:txBody>
          <a:bodyPr wrap="square" lIns="72704" tIns="36352" rIns="72704" bIns="36352" rtlCol="0">
            <a:spAutoFit/>
          </a:bodyPr>
          <a:lstStyle/>
          <a:p>
            <a:r>
              <a:rPr lang="fr-FR" sz="1300" dirty="0"/>
              <a:t>Figure 1 </a:t>
            </a:r>
            <a:r>
              <a:rPr lang="fr-FR" sz="1300" dirty="0"/>
              <a:t>: Variabilité temporelle des mortalités (145 années-fermes), observées (</a:t>
            </a:r>
            <a:r>
              <a:rPr lang="fr-FR" sz="1300" dirty="0" err="1"/>
              <a:t>actual</a:t>
            </a:r>
            <a:r>
              <a:rPr lang="fr-FR" sz="1300" dirty="0"/>
              <a:t>)  sur la base de données sur 20 ans des réseaux de ferme en AB, tendance générale (trend) et prédites (</a:t>
            </a:r>
            <a:r>
              <a:rPr lang="fr-FR" sz="1300" dirty="0" err="1"/>
              <a:t>predicted</a:t>
            </a:r>
            <a:r>
              <a:rPr lang="fr-FR" sz="1300" dirty="0"/>
              <a:t>) : un cycle de 5 à 6 ans. 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0328203" y="31753758"/>
            <a:ext cx="8188337" cy="8531536"/>
          </a:xfrm>
          <a:prstGeom prst="rect">
            <a:avLst/>
          </a:prstGeom>
          <a:noFill/>
        </p:spPr>
        <p:txBody>
          <a:bodyPr wrap="square" lIns="72704" tIns="36352" rIns="72704" bIns="36352" rtlCol="0">
            <a:spAutoFit/>
          </a:bodyPr>
          <a:lstStyle/>
          <a:p>
            <a:pPr marL="454389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La figure est réalisée sur les élevages </a:t>
            </a:r>
            <a:r>
              <a:rPr lang="fr-FR" sz="3000" dirty="0"/>
              <a:t>bio:</a:t>
            </a:r>
          </a:p>
          <a:p>
            <a:pPr marL="2417339" lvl="1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la </a:t>
            </a:r>
            <a:r>
              <a:rPr lang="fr-FR" sz="3000" dirty="0"/>
              <a:t>courbe la plus variable correspond aux pics observés et les courbes plus lissées représentent  la cyclicité calculée de 5 à 6 ans à partir de ces </a:t>
            </a:r>
            <a:r>
              <a:rPr lang="fr-FR" sz="3000" dirty="0"/>
              <a:t>données.</a:t>
            </a:r>
          </a:p>
          <a:p>
            <a:pPr marL="2417339" lvl="1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L’intensité </a:t>
            </a:r>
            <a:r>
              <a:rPr lang="fr-FR" sz="3000" dirty="0"/>
              <a:t>des pics est imprévisible. </a:t>
            </a:r>
            <a:endParaRPr lang="fr-FR" sz="3000" dirty="0"/>
          </a:p>
          <a:p>
            <a:pPr marL="2417339" lvl="1" indent="-4543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000" dirty="0"/>
              <a:t>Les </a:t>
            </a:r>
            <a:r>
              <a:rPr lang="fr-FR" sz="3000" dirty="0"/>
              <a:t>cycles de mortalités : très difficile à mettre en évidence de manière simple = conforte l’hypothèse d’imprévisibilité de ces mortalités pour les éleveurs</a:t>
            </a:r>
            <a:r>
              <a:rPr lang="fr-FR" sz="3000" dirty="0"/>
              <a:t>.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19956703" y="8382035"/>
            <a:ext cx="8352926" cy="20713627"/>
          </a:xfrm>
          <a:prstGeom prst="rect">
            <a:avLst/>
          </a:prstGeom>
          <a:noFill/>
        </p:spPr>
        <p:txBody>
          <a:bodyPr wrap="square" lIns="72704" tIns="36352" rIns="72704" bIns="36352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3400" b="1" dirty="0"/>
              <a:t>Impact des résultats / applications / résultats opérationnels </a:t>
            </a:r>
            <a:endParaRPr lang="fr-FR" sz="3400" b="1" i="1" dirty="0"/>
          </a:p>
          <a:p>
            <a:pPr lvl="0">
              <a:lnSpc>
                <a:spcPct val="150000"/>
              </a:lnSpc>
            </a:pPr>
            <a:r>
              <a:rPr lang="fr-FR" sz="3000" dirty="0"/>
              <a:t>Les tentatives purement biotechniques de réduire la mortalité : confronter au scepticisme des éleveurs ("c’est imprévisible") ou à leur déni ("je ne veux pas de jugement sur la qualité de mon travail")</a:t>
            </a:r>
          </a:p>
          <a:p>
            <a:pPr lvl="0">
              <a:lnSpc>
                <a:spcPct val="150000"/>
              </a:lnSpc>
            </a:pPr>
            <a:r>
              <a:rPr lang="fr-FR" sz="3000" dirty="0"/>
              <a:t>Les propositions relatives à l’hygiène générale restent pertinentes, il ne faut pas cependant en attendre d’amélioration drastique </a:t>
            </a:r>
            <a:endParaRPr lang="fr-FR" sz="3000" dirty="0"/>
          </a:p>
          <a:p>
            <a:pPr lvl="0">
              <a:lnSpc>
                <a:spcPct val="150000"/>
              </a:lnSpc>
            </a:pPr>
            <a:endParaRPr lang="fr-FR" sz="3000" dirty="0"/>
          </a:p>
          <a:p>
            <a:pPr>
              <a:lnSpc>
                <a:spcPct val="150000"/>
              </a:lnSpc>
            </a:pPr>
            <a:r>
              <a:rPr lang="fr-FR" sz="3400" b="1" dirty="0"/>
              <a:t>Perspectives </a:t>
            </a:r>
            <a:endParaRPr lang="fr-FR" sz="3400" b="1" i="1" dirty="0"/>
          </a:p>
          <a:p>
            <a:pPr lvl="0">
              <a:lnSpc>
                <a:spcPct val="150000"/>
              </a:lnSpc>
            </a:pPr>
            <a:r>
              <a:rPr lang="fr-FR" sz="3000" dirty="0"/>
              <a:t>Il est vraisemblable que le modèle imposé par l’économie (augmentation des tailles de troupeaux pour compenser la baisse de revenus) sera à revisiter si l’on veut diminuer significativement ces mortalités excessives d’agneaux</a:t>
            </a:r>
            <a:r>
              <a:rPr lang="fr-FR" sz="3000" dirty="0"/>
              <a:t>.</a:t>
            </a:r>
          </a:p>
          <a:p>
            <a:pPr lvl="0">
              <a:lnSpc>
                <a:spcPct val="150000"/>
              </a:lnSpc>
            </a:pPr>
            <a:endParaRPr lang="fr-FR" sz="3000" dirty="0"/>
          </a:p>
          <a:p>
            <a:pPr>
              <a:lnSpc>
                <a:spcPct val="150000"/>
              </a:lnSpc>
            </a:pPr>
            <a:r>
              <a:rPr lang="fr-FR" sz="3400" b="1" dirty="0"/>
              <a:t>Pour en savoir plus </a:t>
            </a:r>
            <a:endParaRPr lang="fr-FR" sz="3400" i="1" dirty="0"/>
          </a:p>
          <a:p>
            <a:pPr>
              <a:lnSpc>
                <a:spcPct val="150000"/>
              </a:lnSpc>
            </a:pPr>
            <a:r>
              <a:rPr lang="fr-FR" sz="2100" dirty="0"/>
              <a:t>Cabaret J., Benoit M., Laignel G., </a:t>
            </a:r>
            <a:r>
              <a:rPr lang="fr-FR" sz="2100" dirty="0" err="1"/>
              <a:t>Nicourt</a:t>
            </a:r>
            <a:r>
              <a:rPr lang="fr-FR" sz="2100" dirty="0"/>
              <a:t> C., 2011. </a:t>
            </a:r>
            <a:r>
              <a:rPr lang="en-US" sz="2100" dirty="0"/>
              <a:t>Health advisors in organic meet sheep farms: the role of the veterinarians. </a:t>
            </a:r>
            <a:r>
              <a:rPr lang="en-US" sz="2100" i="1" dirty="0"/>
              <a:t>The Open Veterinary Science Journal,</a:t>
            </a:r>
            <a:r>
              <a:rPr lang="en-US" sz="2100" dirty="0"/>
              <a:t> 2011; 5: 7-11.</a:t>
            </a:r>
            <a:endParaRPr lang="fr-FR" sz="2100" dirty="0"/>
          </a:p>
          <a:p>
            <a:pPr>
              <a:lnSpc>
                <a:spcPct val="150000"/>
              </a:lnSpc>
            </a:pPr>
            <a:r>
              <a:rPr lang="en-US" sz="2100" dirty="0"/>
              <a:t>Cabaret J., 2012. Disease concepts in domesticated animals: the role of deduction, induction and abduction. 6. Congress </a:t>
            </a:r>
            <a:r>
              <a:rPr lang="en-US" sz="2100" dirty="0" err="1"/>
              <a:t>SoPhA</a:t>
            </a:r>
            <a:r>
              <a:rPr lang="en-US" sz="2100" dirty="0"/>
              <a:t>. Paris.  Philosophy of Science. Abstracts. p. 63. </a:t>
            </a:r>
            <a:r>
              <a:rPr lang="en-US" sz="2100" u="sng" dirty="0">
                <a:hlinkClick r:id="rId10"/>
              </a:rPr>
              <a:t>http://sopha.univ-paris1.fr/sopha/presentation.php?fichier=congres_passes#c2012</a:t>
            </a:r>
            <a:r>
              <a:rPr lang="en-US" sz="2100" dirty="0"/>
              <a:t>  </a:t>
            </a:r>
            <a:endParaRPr lang="fr-FR" sz="2100" dirty="0"/>
          </a:p>
          <a:p>
            <a:pPr>
              <a:lnSpc>
                <a:spcPct val="150000"/>
              </a:lnSpc>
            </a:pPr>
            <a:r>
              <a:rPr lang="fr-FR" sz="2100" dirty="0" err="1"/>
              <a:t>Nicourt</a:t>
            </a:r>
            <a:r>
              <a:rPr lang="fr-FR" sz="2100" dirty="0"/>
              <a:t> C., Benoit M., Laignel G., Cabaret J., 2009. Approches sanitaires comparées d’éleveurs ovins allaitants biologiques et conventionnels. </a:t>
            </a:r>
            <a:r>
              <a:rPr lang="fr-FR" sz="2100" i="1" dirty="0"/>
              <a:t>Innovations Agronomiques</a:t>
            </a:r>
            <a:r>
              <a:rPr lang="fr-FR" sz="2100" dirty="0"/>
              <a:t>, </a:t>
            </a:r>
            <a:r>
              <a:rPr lang="fr-FR" sz="2100" i="1" dirty="0"/>
              <a:t>4</a:t>
            </a:r>
            <a:r>
              <a:rPr lang="fr-FR" sz="2100" dirty="0"/>
              <a:t>, 49-60</a:t>
            </a:r>
            <a:r>
              <a:rPr lang="fr-FR" sz="2100" dirty="0"/>
              <a:t>.</a:t>
            </a:r>
          </a:p>
          <a:p>
            <a:pPr>
              <a:lnSpc>
                <a:spcPct val="150000"/>
              </a:lnSpc>
            </a:pPr>
            <a:endParaRPr lang="fr-FR" sz="3000" dirty="0"/>
          </a:p>
          <a:p>
            <a:pPr>
              <a:lnSpc>
                <a:spcPct val="150000"/>
              </a:lnSpc>
            </a:pPr>
            <a:r>
              <a:rPr lang="fr-FR" sz="3400" b="1" dirty="0"/>
              <a:t>Remerciements</a:t>
            </a:r>
          </a:p>
          <a:p>
            <a:pPr>
              <a:lnSpc>
                <a:spcPct val="150000"/>
              </a:lnSpc>
            </a:pPr>
            <a:r>
              <a:rPr lang="fr-FR" sz="2100" dirty="0"/>
              <a:t>Financement par Agribio3. Merci aux éleveurs qui ont participé aux enquêtes</a:t>
            </a:r>
            <a:r>
              <a:rPr lang="fr-FR" sz="2100" dirty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612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144</Words>
  <Application>Microsoft Office PowerPoint</Application>
  <PresentationFormat>Personnalisé</PresentationFormat>
  <Paragraphs>51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INRA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Caroline Chylinski</dc:creator>
  <cp:lastModifiedBy>Caroline Chylinski</cp:lastModifiedBy>
  <cp:revision>3</cp:revision>
  <cp:lastPrinted>2013-11-05T11:44:14Z</cp:lastPrinted>
  <dcterms:created xsi:type="dcterms:W3CDTF">2013-11-05T11:23:13Z</dcterms:created>
  <dcterms:modified xsi:type="dcterms:W3CDTF">2013-11-05T11:47:27Z</dcterms:modified>
</cp:coreProperties>
</file>